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handoutMasterIdLst>
    <p:handoutMasterId r:id="rId48"/>
  </p:handoutMasterIdLst>
  <p:sldIdLst>
    <p:sldId id="282" r:id="rId2"/>
    <p:sldId id="264" r:id="rId3"/>
    <p:sldId id="263" r:id="rId4"/>
    <p:sldId id="265" r:id="rId5"/>
    <p:sldId id="270" r:id="rId6"/>
    <p:sldId id="279" r:id="rId7"/>
    <p:sldId id="288" r:id="rId8"/>
    <p:sldId id="283" r:id="rId9"/>
    <p:sldId id="285" r:id="rId10"/>
    <p:sldId id="273" r:id="rId11"/>
    <p:sldId id="274" r:id="rId12"/>
    <p:sldId id="275" r:id="rId13"/>
    <p:sldId id="276" r:id="rId14"/>
    <p:sldId id="291" r:id="rId15"/>
    <p:sldId id="277" r:id="rId16"/>
    <p:sldId id="292" r:id="rId17"/>
    <p:sldId id="308" r:id="rId18"/>
    <p:sldId id="278" r:id="rId19"/>
    <p:sldId id="309" r:id="rId20"/>
    <p:sldId id="287" r:id="rId21"/>
    <p:sldId id="289" r:id="rId22"/>
    <p:sldId id="286" r:id="rId23"/>
    <p:sldId id="284" r:id="rId24"/>
    <p:sldId id="294" r:id="rId25"/>
    <p:sldId id="296" r:id="rId26"/>
    <p:sldId id="306" r:id="rId27"/>
    <p:sldId id="307" r:id="rId28"/>
    <p:sldId id="298" r:id="rId29"/>
    <p:sldId id="300" r:id="rId30"/>
    <p:sldId id="297" r:id="rId31"/>
    <p:sldId id="299" r:id="rId32"/>
    <p:sldId id="316" r:id="rId33"/>
    <p:sldId id="319" r:id="rId34"/>
    <p:sldId id="315" r:id="rId35"/>
    <p:sldId id="314" r:id="rId36"/>
    <p:sldId id="310" r:id="rId37"/>
    <p:sldId id="311" r:id="rId38"/>
    <p:sldId id="313" r:id="rId39"/>
    <p:sldId id="312" r:id="rId40"/>
    <p:sldId id="317" r:id="rId41"/>
    <p:sldId id="318" r:id="rId42"/>
    <p:sldId id="320" r:id="rId43"/>
    <p:sldId id="321" r:id="rId44"/>
    <p:sldId id="280" r:id="rId45"/>
    <p:sldId id="281" r:id="rId46"/>
    <p:sldId id="271" r:id="rId47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MS PGothic" charset="0"/>
        <a:cs typeface="MS P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1E1F76"/>
    <a:srgbClr val="1E1E76"/>
    <a:srgbClr val="212183"/>
    <a:srgbClr val="2A2AA8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7" d="100"/>
          <a:sy n="147" d="100"/>
        </p:scale>
        <p:origin x="-960" y="-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1.xml"/><Relationship Id="rId2" Type="http://schemas.openxmlformats.org/officeDocument/2006/relationships/slide" Target="slides/slide18.xml"/><Relationship Id="rId3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97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84" tIns="46142" rIns="92284" bIns="46142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2075" y="0"/>
            <a:ext cx="29797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84" tIns="46142" rIns="92284" bIns="46142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29797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84" tIns="46142" rIns="92284" bIns="46142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2075" y="8832850"/>
            <a:ext cx="29797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84" tIns="46142" rIns="92284" bIns="46142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/>
            </a:lvl1pPr>
          </a:lstStyle>
          <a:p>
            <a:pPr>
              <a:defRPr/>
            </a:pPr>
            <a:fld id="{A17B3207-1D91-E04F-BB85-0C4990BACD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8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8BF74-E5B5-9642-9DD4-79BAF5B95C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F0A28-F58C-4544-A429-8DA30E5D4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6CCAC-9AEA-B749-80F1-F11C6205BA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9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080BB-AB27-E443-B1ED-F8A9B0A19A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5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C08DE-3F3D-744C-AD98-ABC9373FB7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97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AE17B-E770-8B41-B4A0-617FFC31B8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3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A71C24-E911-0E48-849E-13A70F57F7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7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8CF80-9D42-1343-AC9E-01E888EC22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4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628391-57DA-1D43-AA33-BDC104F1D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3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37842-9724-2643-A7F0-727B58C19D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5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B69D8-B8BD-524E-9A75-6B1AB36B3A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6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29F54-A1FD-4148-AFEF-FB6C921CA3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12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301BEF82-9245-9544-B412-C1FC59DFB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72200"/>
            <a:ext cx="129540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26.emf"/><Relationship Id="rId10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5334000"/>
          </a:xfrm>
        </p:spPr>
        <p:txBody>
          <a:bodyPr/>
          <a:lstStyle/>
          <a:p>
            <a:pPr algn="ctr">
              <a:buFontTx/>
              <a:buNone/>
              <a:defRPr/>
            </a:pPr>
            <a:endParaRPr lang="en-US" b="1" dirty="0">
              <a:solidFill>
                <a:schemeClr val="bg1"/>
              </a:solidFill>
              <a:latin typeface="Times" charset="0"/>
              <a:ea typeface="MS PGothic" charset="0"/>
            </a:endParaRPr>
          </a:p>
          <a:p>
            <a:pPr algn="ctr">
              <a:buFontTx/>
              <a:buNone/>
              <a:defRPr/>
            </a:pPr>
            <a:r>
              <a:rPr lang="en-US" sz="4400" b="1" dirty="0">
                <a:solidFill>
                  <a:srgbClr val="FFFF00"/>
                </a:solidFill>
                <a:latin typeface="Times" charset="0"/>
                <a:ea typeface="MS PGothic" charset="0"/>
              </a:rPr>
              <a:t>CALIBRATION</a:t>
            </a:r>
          </a:p>
          <a:p>
            <a:pPr algn="ctr">
              <a:buFontTx/>
              <a:buNone/>
              <a:defRPr/>
            </a:pPr>
            <a:endParaRPr lang="en-US" b="1" dirty="0">
              <a:solidFill>
                <a:schemeClr val="bg1"/>
              </a:solidFill>
              <a:latin typeface="Times" charset="0"/>
              <a:ea typeface="MS PGothic" charset="0"/>
            </a:endParaRPr>
          </a:p>
          <a:p>
            <a:pPr algn="ctr">
              <a:buFontTx/>
              <a:buNone/>
              <a:defRPr/>
            </a:pPr>
            <a:endParaRPr lang="en-US" b="1" dirty="0">
              <a:solidFill>
                <a:schemeClr val="bg1"/>
              </a:solidFill>
              <a:latin typeface="Times" charset="0"/>
              <a:ea typeface="MS PGothic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Some measures of goodness of fit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The mean error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The mean absolute error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The root mean squared (RMS) error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The distribution of residuals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A qualitative comparison of the observed contoured head surface and the simulated contoured head surface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mean error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2654300"/>
            <a:ext cx="5600700" cy="154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mean absolute error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654300"/>
            <a:ext cx="6299200" cy="154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root mean squared error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2444750"/>
            <a:ext cx="6565900" cy="196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1536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Residual Plot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629400" cy="429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distribution of residuals</a:t>
            </a:r>
          </a:p>
        </p:txBody>
      </p:sp>
      <p:grpSp>
        <p:nvGrpSpPr>
          <p:cNvPr id="29698" name="Group 13"/>
          <p:cNvGrpSpPr>
            <a:grpSpLocks/>
          </p:cNvGrpSpPr>
          <p:nvPr/>
        </p:nvGrpSpPr>
        <p:grpSpPr bwMode="auto">
          <a:xfrm>
            <a:off x="1066800" y="2514600"/>
            <a:ext cx="2438400" cy="2514600"/>
            <a:chOff x="672" y="1584"/>
            <a:chExt cx="1536" cy="1584"/>
          </a:xfrm>
        </p:grpSpPr>
        <p:sp>
          <p:nvSpPr>
            <p:cNvPr id="16400" name="Rectangle 4"/>
            <p:cNvSpPr>
              <a:spLocks noChangeArrowheads="1"/>
            </p:cNvSpPr>
            <p:nvPr/>
          </p:nvSpPr>
          <p:spPr bwMode="auto">
            <a:xfrm>
              <a:off x="672" y="1584"/>
              <a:ext cx="1536" cy="15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6401" name="Text Box 5"/>
            <p:cNvSpPr txBox="1">
              <a:spLocks noChangeArrowheads="1"/>
            </p:cNvSpPr>
            <p:nvPr/>
          </p:nvSpPr>
          <p:spPr bwMode="auto">
            <a:xfrm>
              <a:off x="864" y="187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+</a:t>
              </a:r>
            </a:p>
          </p:txBody>
        </p:sp>
        <p:sp>
          <p:nvSpPr>
            <p:cNvPr id="16402" name="Text Box 6"/>
            <p:cNvSpPr txBox="1">
              <a:spLocks noChangeArrowheads="1"/>
            </p:cNvSpPr>
            <p:nvPr/>
          </p:nvSpPr>
          <p:spPr bwMode="auto">
            <a:xfrm>
              <a:off x="960" y="249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+</a:t>
              </a:r>
            </a:p>
          </p:txBody>
        </p:sp>
        <p:sp>
          <p:nvSpPr>
            <p:cNvPr id="16403" name="Text Box 7"/>
            <p:cNvSpPr txBox="1">
              <a:spLocks noChangeArrowheads="1"/>
            </p:cNvSpPr>
            <p:nvPr/>
          </p:nvSpPr>
          <p:spPr bwMode="auto">
            <a:xfrm>
              <a:off x="1536" y="196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+</a:t>
              </a:r>
            </a:p>
          </p:txBody>
        </p:sp>
        <p:sp>
          <p:nvSpPr>
            <p:cNvPr id="16404" name="Text Box 8"/>
            <p:cNvSpPr txBox="1">
              <a:spLocks noChangeArrowheads="1"/>
            </p:cNvSpPr>
            <p:nvPr/>
          </p:nvSpPr>
          <p:spPr bwMode="auto">
            <a:xfrm>
              <a:off x="1536" y="254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+</a:t>
              </a:r>
            </a:p>
          </p:txBody>
        </p:sp>
        <p:sp>
          <p:nvSpPr>
            <p:cNvPr id="16405" name="Text Box 9"/>
            <p:cNvSpPr txBox="1">
              <a:spLocks noChangeArrowheads="1"/>
            </p:cNvSpPr>
            <p:nvPr/>
          </p:nvSpPr>
          <p:spPr bwMode="auto">
            <a:xfrm>
              <a:off x="1056" y="1680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-</a:t>
              </a:r>
            </a:p>
          </p:txBody>
        </p:sp>
        <p:sp>
          <p:nvSpPr>
            <p:cNvPr id="16406" name="Text Box 10"/>
            <p:cNvSpPr txBox="1">
              <a:spLocks noChangeArrowheads="1"/>
            </p:cNvSpPr>
            <p:nvPr/>
          </p:nvSpPr>
          <p:spPr bwMode="auto">
            <a:xfrm>
              <a:off x="1248" y="2208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-</a:t>
              </a:r>
            </a:p>
          </p:txBody>
        </p:sp>
        <p:sp>
          <p:nvSpPr>
            <p:cNvPr id="16407" name="Text Box 11"/>
            <p:cNvSpPr txBox="1">
              <a:spLocks noChangeArrowheads="1"/>
            </p:cNvSpPr>
            <p:nvPr/>
          </p:nvSpPr>
          <p:spPr bwMode="auto">
            <a:xfrm>
              <a:off x="1152" y="2688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-</a:t>
              </a:r>
            </a:p>
          </p:txBody>
        </p:sp>
        <p:sp>
          <p:nvSpPr>
            <p:cNvPr id="16408" name="Text Box 12"/>
            <p:cNvSpPr txBox="1">
              <a:spLocks noChangeArrowheads="1"/>
            </p:cNvSpPr>
            <p:nvPr/>
          </p:nvSpPr>
          <p:spPr bwMode="auto">
            <a:xfrm>
              <a:off x="1728" y="1824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-</a:t>
              </a:r>
            </a:p>
          </p:txBody>
        </p:sp>
      </p:grpSp>
      <p:grpSp>
        <p:nvGrpSpPr>
          <p:cNvPr id="29699" name="Group 24"/>
          <p:cNvGrpSpPr>
            <a:grpSpLocks/>
          </p:cNvGrpSpPr>
          <p:nvPr/>
        </p:nvGrpSpPr>
        <p:grpSpPr bwMode="auto">
          <a:xfrm>
            <a:off x="4724400" y="2514600"/>
            <a:ext cx="2438400" cy="2514600"/>
            <a:chOff x="2976" y="1584"/>
            <a:chExt cx="1536" cy="1584"/>
          </a:xfrm>
        </p:grpSpPr>
        <p:sp>
          <p:nvSpPr>
            <p:cNvPr id="16391" name="Rectangle 15"/>
            <p:cNvSpPr>
              <a:spLocks noChangeArrowheads="1"/>
            </p:cNvSpPr>
            <p:nvPr/>
          </p:nvSpPr>
          <p:spPr bwMode="auto">
            <a:xfrm>
              <a:off x="2976" y="1584"/>
              <a:ext cx="1536" cy="15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16392" name="Text Box 16"/>
            <p:cNvSpPr txBox="1">
              <a:spLocks noChangeArrowheads="1"/>
            </p:cNvSpPr>
            <p:nvPr/>
          </p:nvSpPr>
          <p:spPr bwMode="auto">
            <a:xfrm>
              <a:off x="3552" y="278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+</a:t>
              </a:r>
            </a:p>
          </p:txBody>
        </p:sp>
        <p:sp>
          <p:nvSpPr>
            <p:cNvPr id="16393" name="Text Box 17"/>
            <p:cNvSpPr txBox="1">
              <a:spLocks noChangeArrowheads="1"/>
            </p:cNvSpPr>
            <p:nvPr/>
          </p:nvSpPr>
          <p:spPr bwMode="auto">
            <a:xfrm>
              <a:off x="4176" y="26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+</a:t>
              </a:r>
            </a:p>
          </p:txBody>
        </p:sp>
        <p:sp>
          <p:nvSpPr>
            <p:cNvPr id="16394" name="Text Box 18"/>
            <p:cNvSpPr txBox="1">
              <a:spLocks noChangeArrowheads="1"/>
            </p:cNvSpPr>
            <p:nvPr/>
          </p:nvSpPr>
          <p:spPr bwMode="auto">
            <a:xfrm>
              <a:off x="4128" y="216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+</a:t>
              </a:r>
            </a:p>
          </p:txBody>
        </p:sp>
        <p:sp>
          <p:nvSpPr>
            <p:cNvPr id="16395" name="Text Box 19"/>
            <p:cNvSpPr txBox="1">
              <a:spLocks noChangeArrowheads="1"/>
            </p:cNvSpPr>
            <p:nvPr/>
          </p:nvSpPr>
          <p:spPr bwMode="auto">
            <a:xfrm>
              <a:off x="3840" y="254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+</a:t>
              </a:r>
            </a:p>
          </p:txBody>
        </p:sp>
        <p:sp>
          <p:nvSpPr>
            <p:cNvPr id="16396" name="Text Box 20"/>
            <p:cNvSpPr txBox="1">
              <a:spLocks noChangeArrowheads="1"/>
            </p:cNvSpPr>
            <p:nvPr/>
          </p:nvSpPr>
          <p:spPr bwMode="auto">
            <a:xfrm>
              <a:off x="3360" y="1680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-</a:t>
              </a:r>
            </a:p>
          </p:txBody>
        </p:sp>
        <p:sp>
          <p:nvSpPr>
            <p:cNvPr id="16397" name="Text Box 21"/>
            <p:cNvSpPr txBox="1">
              <a:spLocks noChangeArrowheads="1"/>
            </p:cNvSpPr>
            <p:nvPr/>
          </p:nvSpPr>
          <p:spPr bwMode="auto">
            <a:xfrm>
              <a:off x="3168" y="2160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-</a:t>
              </a:r>
            </a:p>
          </p:txBody>
        </p:sp>
        <p:sp>
          <p:nvSpPr>
            <p:cNvPr id="16398" name="Text Box 22"/>
            <p:cNvSpPr txBox="1">
              <a:spLocks noChangeArrowheads="1"/>
            </p:cNvSpPr>
            <p:nvPr/>
          </p:nvSpPr>
          <p:spPr bwMode="auto">
            <a:xfrm>
              <a:off x="3456" y="201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-</a:t>
              </a:r>
            </a:p>
          </p:txBody>
        </p:sp>
        <p:sp>
          <p:nvSpPr>
            <p:cNvPr id="16399" name="Text Box 23"/>
            <p:cNvSpPr txBox="1">
              <a:spLocks noChangeArrowheads="1"/>
            </p:cNvSpPr>
            <p:nvPr/>
          </p:nvSpPr>
          <p:spPr bwMode="auto">
            <a:xfrm>
              <a:off x="3648" y="2208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mtClean="0">
                  <a:cs typeface="+mn-cs"/>
                </a:rPr>
                <a:t>-</a:t>
              </a:r>
            </a:p>
          </p:txBody>
        </p:sp>
      </p:grpSp>
      <p:sp>
        <p:nvSpPr>
          <p:cNvPr id="16389" name="Text Box 25"/>
          <p:cNvSpPr txBox="1">
            <a:spLocks noChangeArrowheads="1"/>
          </p:cNvSpPr>
          <p:nvPr/>
        </p:nvSpPr>
        <p:spPr bwMode="auto">
          <a:xfrm>
            <a:off x="685800" y="5257800"/>
            <a:ext cx="327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smtClean="0">
                <a:solidFill>
                  <a:schemeClr val="bg1"/>
                </a:solidFill>
                <a:cs typeface="+mn-cs"/>
              </a:rPr>
              <a:t>Random distribution (good)</a:t>
            </a:r>
          </a:p>
        </p:txBody>
      </p:sp>
      <p:sp>
        <p:nvSpPr>
          <p:cNvPr id="16390" name="Text Box 26"/>
          <p:cNvSpPr txBox="1">
            <a:spLocks noChangeArrowheads="1"/>
          </p:cNvSpPr>
          <p:nvPr/>
        </p:nvSpPr>
        <p:spPr bwMode="auto">
          <a:xfrm>
            <a:off x="4267200" y="52578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smtClean="0">
                <a:solidFill>
                  <a:schemeClr val="bg1"/>
                </a:solidFill>
                <a:cs typeface="+mn-cs"/>
              </a:rPr>
              <a:t>Non-random distribution (not good)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"/>
            <a:ext cx="4343400" cy="644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"/>
            <a:ext cx="5181600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  <a:cs typeface="+mj-cs"/>
              </a:rPr>
              <a:t>Comparison of head distribution</a:t>
            </a:r>
          </a:p>
        </p:txBody>
      </p:sp>
      <p:sp>
        <p:nvSpPr>
          <p:cNvPr id="18435" name="Rectangle 7"/>
          <p:cNvSpPr>
            <a:spLocks noChangeArrowheads="1"/>
          </p:cNvSpPr>
          <p:nvPr/>
        </p:nvSpPr>
        <p:spPr bwMode="auto">
          <a:xfrm>
            <a:off x="1743075" y="215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833563" y="2252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pic>
        <p:nvPicPr>
          <p:cNvPr id="327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43000"/>
            <a:ext cx="38862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  <a:cs typeface="+mj-cs"/>
              </a:rPr>
              <a:t>Comparison of head distribution</a:t>
            </a:r>
          </a:p>
        </p:txBody>
      </p:sp>
      <p:sp>
        <p:nvSpPr>
          <p:cNvPr id="18435" name="Rectangle 7"/>
          <p:cNvSpPr>
            <a:spLocks noChangeArrowheads="1"/>
          </p:cNvSpPr>
          <p:nvPr/>
        </p:nvSpPr>
        <p:spPr bwMode="auto">
          <a:xfrm>
            <a:off x="1743075" y="215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18437" name="Rectangle 9"/>
          <p:cNvSpPr>
            <a:spLocks noChangeArrowheads="1"/>
          </p:cNvSpPr>
          <p:nvPr/>
        </p:nvSpPr>
        <p:spPr bwMode="auto">
          <a:xfrm>
            <a:off x="1833563" y="2252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pic>
        <p:nvPicPr>
          <p:cNvPr id="3379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64770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026" descr="tr-slide4_modifi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8600"/>
            <a:ext cx="41227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1028"/>
          <p:cNvSpPr txBox="1">
            <a:spLocks noChangeArrowheads="1"/>
          </p:cNvSpPr>
          <p:nvPr/>
        </p:nvSpPr>
        <p:spPr bwMode="auto">
          <a:xfrm>
            <a:off x="6629400" y="5791200"/>
            <a:ext cx="127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800" smtClean="0">
                <a:solidFill>
                  <a:schemeClr val="bg1"/>
                </a:solidFill>
                <a:cs typeface="+mn-cs"/>
              </a:rPr>
              <a:t>By Bennett </a:t>
            </a:r>
          </a:p>
          <a:p>
            <a:pPr>
              <a:defRPr/>
            </a:pPr>
            <a:r>
              <a:rPr lang="en-US" sz="1800" smtClean="0">
                <a:solidFill>
                  <a:schemeClr val="bg1"/>
                </a:solidFill>
                <a:cs typeface="+mn-cs"/>
              </a:rPr>
              <a:t>and Giusti</a:t>
            </a:r>
            <a:endParaRPr lang="en-US" smtClean="0"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Parameterization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Zones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Pilot points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Zone Parameterization</a:t>
            </a:r>
          </a:p>
        </p:txBody>
      </p:sp>
      <p:pic>
        <p:nvPicPr>
          <p:cNvPr id="35842" name="Picture 2" descr="PEST screen shot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70038"/>
            <a:ext cx="32004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4" descr="PEST screen shot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32004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6" descr="PEST screen shot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05000"/>
            <a:ext cx="32004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3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6127750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150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Pilot Points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Calibration Approaches</a:t>
            </a:r>
          </a:p>
        </p:txBody>
      </p:sp>
      <p:sp>
        <p:nvSpPr>
          <p:cNvPr id="2253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Trial and error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Automated parameter estimation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Trial and Error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Use sensitivity analysis to identify important parameters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Manual adjustment of parameters </a:t>
            </a:r>
            <a:r>
              <a:rPr lang="en-US" u="sng">
                <a:solidFill>
                  <a:schemeClr val="bg1"/>
                </a:solidFill>
                <a:ea typeface="ＭＳ Ｐゴシック" charset="0"/>
                <a:cs typeface="+mn-cs"/>
              </a:rPr>
              <a:t>within reasonable limits</a:t>
            </a: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 in order to improve match between observed and simulated values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Automated Parameter Estimation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  <a:cs typeface="+mn-cs"/>
              </a:rPr>
              <a:t>Two different categories</a:t>
            </a:r>
          </a:p>
          <a:p>
            <a:pPr lvl="1">
              <a:defRPr/>
            </a:pPr>
            <a:r>
              <a:rPr lang="en-US" dirty="0" err="1">
                <a:solidFill>
                  <a:schemeClr val="bg1"/>
                </a:solidFill>
                <a:ea typeface="ＭＳ Ｐゴシック" charset="0"/>
              </a:rPr>
              <a:t>Overdetermined</a:t>
            </a:r>
            <a:r>
              <a:rPr lang="en-US" dirty="0">
                <a:solidFill>
                  <a:schemeClr val="bg1"/>
                </a:solidFill>
                <a:ea typeface="ＭＳ Ｐゴシック" charset="0"/>
              </a:rPr>
              <a:t>: more observations than parameters</a:t>
            </a:r>
          </a:p>
          <a:p>
            <a:pPr lvl="1"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</a:rPr>
              <a:t>Underdetermined (highly parameterized): may have more parameters than observations.  Requires additional information.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ea typeface="ＭＳ Ｐゴシック" charset="0"/>
                <a:cs typeface="+mn-cs"/>
              </a:rPr>
              <a:t>Neither are really </a:t>
            </a:r>
            <a:r>
              <a:rPr lang="en-US" dirty="0">
                <a:solidFill>
                  <a:schemeClr val="bg1"/>
                </a:solidFill>
                <a:ea typeface="ＭＳ Ｐゴシック" charset="0"/>
                <a:cs typeface="+mn-cs"/>
              </a:rPr>
              <a:t>automated!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Concept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905000"/>
            <a:ext cx="4445000" cy="952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31800" y="1905000"/>
            <a:ext cx="6731000" cy="4505325"/>
            <a:chOff x="431800" y="1905000"/>
            <a:chExt cx="6731000" cy="4505325"/>
          </a:xfrm>
        </p:grpSpPr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8810" y="2115130"/>
              <a:ext cx="698500" cy="3302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2777835"/>
              <a:ext cx="1219200" cy="330200"/>
            </a:xfrm>
            <a:prstGeom prst="rect">
              <a:avLst/>
            </a:prstGeom>
          </p:spPr>
        </p:pic>
        <p:cxnSp>
          <p:nvCxnSpPr>
            <p:cNvPr id="25603" name="Straight Connector 4"/>
            <p:cNvCxnSpPr>
              <a:cxnSpLocks noChangeShapeType="1"/>
            </p:cNvCxnSpPr>
            <p:nvPr/>
          </p:nvCxnSpPr>
          <p:spPr bwMode="auto">
            <a:xfrm>
              <a:off x="1752600" y="1905000"/>
              <a:ext cx="0" cy="33528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604" name="Straight Connector 6"/>
            <p:cNvCxnSpPr>
              <a:cxnSpLocks noChangeShapeType="1"/>
            </p:cNvCxnSpPr>
            <p:nvPr/>
          </p:nvCxnSpPr>
          <p:spPr bwMode="auto">
            <a:xfrm>
              <a:off x="1752600" y="5257800"/>
              <a:ext cx="54102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606" name="Straight Connector 9"/>
            <p:cNvCxnSpPr>
              <a:cxnSpLocks noChangeShapeType="1"/>
            </p:cNvCxnSpPr>
            <p:nvPr/>
          </p:nvCxnSpPr>
          <p:spPr bwMode="auto">
            <a:xfrm>
              <a:off x="2362200" y="2287588"/>
              <a:ext cx="0" cy="312261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0967" name="TextBox 12"/>
            <p:cNvSpPr txBox="1">
              <a:spLocks noChangeArrowheads="1"/>
            </p:cNvSpPr>
            <p:nvPr/>
          </p:nvSpPr>
          <p:spPr bwMode="auto">
            <a:xfrm rot="16200000">
              <a:off x="381000" y="3108325"/>
              <a:ext cx="103981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</a:rPr>
                <a:t>HEAD</a:t>
              </a:r>
              <a:endParaRPr lang="en-US" baseline="-25000">
                <a:solidFill>
                  <a:schemeClr val="bg1"/>
                </a:solidFill>
              </a:endParaRPr>
            </a:p>
          </p:txBody>
        </p:sp>
        <p:sp>
          <p:nvSpPr>
            <p:cNvPr id="40968" name="TextBox 13"/>
            <p:cNvSpPr txBox="1">
              <a:spLocks noChangeArrowheads="1"/>
            </p:cNvSpPr>
            <p:nvPr/>
          </p:nvSpPr>
          <p:spPr bwMode="auto">
            <a:xfrm>
              <a:off x="2590800" y="5948363"/>
              <a:ext cx="44037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</a:rPr>
                <a:t>HYDRAULIC CONDUCTIVITY</a:t>
              </a:r>
              <a:endParaRPr lang="en-US" baseline="-25000">
                <a:solidFill>
                  <a:schemeClr val="bg1"/>
                </a:solidFill>
              </a:endParaRPr>
            </a:p>
          </p:txBody>
        </p:sp>
        <p:cxnSp>
          <p:nvCxnSpPr>
            <p:cNvPr id="25611" name="Straight Connector 15"/>
            <p:cNvCxnSpPr>
              <a:cxnSpLocks noChangeShapeType="1"/>
            </p:cNvCxnSpPr>
            <p:nvPr/>
          </p:nvCxnSpPr>
          <p:spPr bwMode="auto">
            <a:xfrm>
              <a:off x="1614488" y="4724400"/>
              <a:ext cx="5380037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613" name="Straight Connector 19"/>
            <p:cNvCxnSpPr>
              <a:cxnSpLocks noChangeShapeType="1"/>
            </p:cNvCxnSpPr>
            <p:nvPr/>
          </p:nvCxnSpPr>
          <p:spPr bwMode="auto">
            <a:xfrm>
              <a:off x="2184400" y="2355850"/>
              <a:ext cx="0" cy="236855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ash"/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615" name="Straight Connector 16"/>
            <p:cNvCxnSpPr>
              <a:cxnSpLocks noChangeShapeType="1"/>
            </p:cNvCxnSpPr>
            <p:nvPr/>
          </p:nvCxnSpPr>
          <p:spPr bwMode="auto">
            <a:xfrm>
              <a:off x="3200400" y="2971800"/>
              <a:ext cx="0" cy="244792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621" name="Straight Connector 24"/>
            <p:cNvCxnSpPr>
              <a:cxnSpLocks noChangeShapeType="1"/>
            </p:cNvCxnSpPr>
            <p:nvPr/>
          </p:nvCxnSpPr>
          <p:spPr bwMode="auto">
            <a:xfrm>
              <a:off x="2057400" y="2057400"/>
              <a:ext cx="3810000" cy="29718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623" name="Straight Connector 26"/>
            <p:cNvCxnSpPr>
              <a:cxnSpLocks noChangeShapeType="1"/>
            </p:cNvCxnSpPr>
            <p:nvPr/>
          </p:nvCxnSpPr>
          <p:spPr bwMode="auto">
            <a:xfrm>
              <a:off x="5486400" y="4419600"/>
              <a:ext cx="0" cy="102393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690" y="2463800"/>
              <a:ext cx="330200" cy="2794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5486400"/>
              <a:ext cx="1219200" cy="3048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423" y="5486400"/>
              <a:ext cx="393700" cy="3048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8345" y="5486400"/>
              <a:ext cx="1193800" cy="3048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" y="4572000"/>
              <a:ext cx="1092200" cy="3048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3352800"/>
              <a:ext cx="279400" cy="241300"/>
            </a:xfrm>
            <a:prstGeom prst="rect">
              <a:avLst/>
            </a:prstGeom>
          </p:spPr>
        </p:pic>
        <p:sp>
          <p:nvSpPr>
            <p:cNvPr id="25612" name="Oval 18"/>
            <p:cNvSpPr>
              <a:spLocks noChangeArrowheads="1"/>
            </p:cNvSpPr>
            <p:nvPr/>
          </p:nvSpPr>
          <p:spPr bwMode="auto">
            <a:xfrm>
              <a:off x="2235200" y="2173288"/>
              <a:ext cx="2540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sp>
          <p:nvSpPr>
            <p:cNvPr id="25617" name="Oval 17"/>
            <p:cNvSpPr>
              <a:spLocks noChangeArrowheads="1"/>
            </p:cNvSpPr>
            <p:nvPr/>
          </p:nvSpPr>
          <p:spPr bwMode="auto">
            <a:xfrm>
              <a:off x="3073400" y="2819400"/>
              <a:ext cx="254000" cy="228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0"/>
                <a:cs typeface="+mn-cs"/>
              </a:endParaRPr>
            </a:p>
          </p:txBody>
        </p:sp>
        <p:cxnSp>
          <p:nvCxnSpPr>
            <p:cNvPr id="25619" name="Straight Connector 22"/>
            <p:cNvCxnSpPr>
              <a:cxnSpLocks noChangeShapeType="1"/>
            </p:cNvCxnSpPr>
            <p:nvPr/>
          </p:nvCxnSpPr>
          <p:spPr bwMode="auto">
            <a:xfrm>
              <a:off x="3200400" y="2287588"/>
              <a:ext cx="0" cy="64611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ash"/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90" y="2473035"/>
            <a:ext cx="8420100" cy="2159000"/>
          </a:xfrm>
          <a:prstGeom prst="rect">
            <a:avLst/>
          </a:prstGeom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What about many parameters and many observations?</a:t>
            </a:r>
          </a:p>
        </p:txBody>
      </p:sp>
      <p:sp>
        <p:nvSpPr>
          <p:cNvPr id="41987" name="TextBox 3"/>
          <p:cNvSpPr txBox="1">
            <a:spLocks noChangeArrowheads="1"/>
          </p:cNvSpPr>
          <p:nvPr/>
        </p:nvSpPr>
        <p:spPr bwMode="auto">
          <a:xfrm rot="16200000">
            <a:off x="-196056" y="3339769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NOBS</a:t>
            </a:r>
          </a:p>
        </p:txBody>
      </p:sp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2022332" y="4719637"/>
            <a:ext cx="979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NPAR</a:t>
            </a:r>
            <a:endParaRPr lang="en-US" baseline="-25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Sum of Squared Weighted Residuals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50" y="2438400"/>
            <a:ext cx="5118100" cy="15494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50" y="4113068"/>
            <a:ext cx="1917700" cy="133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Nonlinear Parameter Estimation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564197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 descr="tr-slide3_modifi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"/>
            <a:ext cx="44577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6934200" y="5867400"/>
            <a:ext cx="127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800" smtClean="0">
                <a:solidFill>
                  <a:schemeClr val="bg1"/>
                </a:solidFill>
                <a:cs typeface="+mn-cs"/>
              </a:rPr>
              <a:t>By Bennett </a:t>
            </a:r>
          </a:p>
          <a:p>
            <a:pPr>
              <a:defRPr/>
            </a:pPr>
            <a:r>
              <a:rPr lang="en-US" sz="1800" smtClean="0">
                <a:solidFill>
                  <a:schemeClr val="bg1"/>
                </a:solidFill>
                <a:cs typeface="+mn-cs"/>
              </a:rPr>
              <a:t>and Giusti</a:t>
            </a:r>
            <a:endParaRPr lang="en-US" smtClean="0"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4648200" cy="46482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Objective Function Surface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PEST Execution Procedure</a:t>
            </a:r>
          </a:p>
        </p:txBody>
      </p:sp>
      <p:pic>
        <p:nvPicPr>
          <p:cNvPr id="46082" name="Picture 2" descr="PEST - writes input files, reads model output files - Input files, Model, Output fi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4724400" cy="46958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0"/>
            <a:ext cx="7662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4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31748" name="Content Placeholder 3" descr="D:\users\langevin\Pompano_SWI\papers\hydrogeology\figures\Fig_obs-vs-sim\f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b="5646"/>
          <a:stretch>
            <a:fillRect/>
          </a:stretch>
        </p:blipFill>
        <p:spPr bwMode="auto">
          <a:xfrm>
            <a:off x="1798638" y="22225"/>
            <a:ext cx="5546725" cy="68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491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0"/>
            <a:ext cx="5295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017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0"/>
            <a:ext cx="5889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20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0"/>
            <a:ext cx="5499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5768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25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0"/>
            <a:ext cx="5737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427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007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tr-slid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7843838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0"/>
            <a:ext cx="5287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632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0"/>
            <a:ext cx="5527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734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02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5"/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6072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  <a:ea typeface="ＭＳ Ｐゴシック" charset="0"/>
                <a:cs typeface="+mj-cs"/>
              </a:rPr>
              <a:t>Concepts To Keep In Mind</a:t>
            </a:r>
            <a:endParaRPr lang="en-US" sz="4000" dirty="0">
              <a:solidFill>
                <a:schemeClr val="bg1"/>
              </a:solidFill>
              <a:ea typeface="ＭＳ Ｐゴシック" charset="0"/>
              <a:cs typeface="+mj-cs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" charset="0"/>
                <a:ea typeface="MS PGothic" charset="0"/>
              </a:rPr>
              <a:t>Compare </a:t>
            </a:r>
            <a:r>
              <a:rPr lang="en-US" dirty="0" smtClean="0">
                <a:solidFill>
                  <a:schemeClr val="bg1"/>
                </a:solidFill>
                <a:latin typeface="Times" charset="0"/>
                <a:ea typeface="MS PGothic" charset="0"/>
              </a:rPr>
              <a:t>heads, flows, concentrations</a:t>
            </a:r>
            <a:endParaRPr lang="en-US" dirty="0">
              <a:solidFill>
                <a:schemeClr val="bg1"/>
              </a:solidFill>
              <a:latin typeface="Times" charset="0"/>
              <a:ea typeface="MS PGothic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" charset="0"/>
                <a:ea typeface="MS PGothic" charset="0"/>
              </a:rPr>
              <a:t>Continuously re-evaluate system </a:t>
            </a:r>
            <a:r>
              <a:rPr lang="en-US" dirty="0" smtClean="0">
                <a:solidFill>
                  <a:schemeClr val="bg1"/>
                </a:solidFill>
                <a:latin typeface="Times" charset="0"/>
                <a:ea typeface="MS PGothic" charset="0"/>
              </a:rPr>
              <a:t>conceptualization </a:t>
            </a:r>
            <a:r>
              <a:rPr lang="en-US" dirty="0">
                <a:solidFill>
                  <a:schemeClr val="bg1"/>
                </a:solidFill>
                <a:latin typeface="Times" charset="0"/>
                <a:ea typeface="MS PGothic" charset="0"/>
              </a:rPr>
              <a:t>– boundary conditions, framework, etc.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" charset="0"/>
                <a:ea typeface="MS PGothic" charset="0"/>
              </a:rPr>
              <a:t>Try to understand the sensitivity of the system to different parameters and boundaries</a:t>
            </a: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" charset="0"/>
                <a:ea typeface="MS PGothic" charset="0"/>
              </a:rPr>
              <a:t>We are trying to make a </a:t>
            </a:r>
            <a:r>
              <a:rPr lang="en-US" dirty="0" smtClean="0">
                <a:solidFill>
                  <a:schemeClr val="bg1"/>
                </a:solidFill>
                <a:latin typeface="Times" charset="0"/>
                <a:ea typeface="MS PGothic" charset="0"/>
              </a:rPr>
              <a:t>simplified mathematical </a:t>
            </a:r>
            <a:r>
              <a:rPr lang="en-US" dirty="0">
                <a:solidFill>
                  <a:schemeClr val="bg1"/>
                </a:solidFill>
                <a:latin typeface="Times" charset="0"/>
                <a:ea typeface="MS PGothic" charset="0"/>
              </a:rPr>
              <a:t>copy of the real world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762000" y="838200"/>
            <a:ext cx="77724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3600" smtClean="0">
                <a:solidFill>
                  <a:schemeClr val="bg1"/>
                </a:solidFill>
                <a:cs typeface="+mn-cs"/>
              </a:rPr>
              <a:t>Calibration is but one part of our attempt to understand and duplicate the actual system in a numerical model.</a:t>
            </a:r>
          </a:p>
        </p:txBody>
      </p:sp>
      <p:sp>
        <p:nvSpPr>
          <p:cNvPr id="34819" name="Text Box 5"/>
          <p:cNvSpPr txBox="1">
            <a:spLocks noChangeArrowheads="1"/>
          </p:cNvSpPr>
          <p:nvPr/>
        </p:nvSpPr>
        <p:spPr bwMode="auto">
          <a:xfrm>
            <a:off x="838200" y="3657600"/>
            <a:ext cx="77724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mtClean="0">
                <a:solidFill>
                  <a:schemeClr val="bg1"/>
                </a:solidFill>
              </a:rPr>
              <a:t>WARNING --</a:t>
            </a:r>
          </a:p>
          <a:p>
            <a:pPr>
              <a:spcBef>
                <a:spcPct val="50000"/>
              </a:spcBef>
              <a:defRPr/>
            </a:pPr>
            <a:r>
              <a:rPr lang="ja-JP" altLang="en-US" smtClean="0">
                <a:solidFill>
                  <a:schemeClr val="bg1"/>
                </a:solidFill>
              </a:rPr>
              <a:t>“</a:t>
            </a:r>
            <a:r>
              <a:rPr lang="en-US" altLang="ja-JP" smtClean="0">
                <a:solidFill>
                  <a:schemeClr val="bg1"/>
                </a:solidFill>
              </a:rPr>
              <a:t>… a model involving a wrong or incomplete conceptual model can be adequately calibrated.</a:t>
            </a:r>
            <a:r>
              <a:rPr lang="ja-JP" altLang="en-US" smtClean="0">
                <a:solidFill>
                  <a:schemeClr val="bg1"/>
                </a:solidFill>
              </a:rPr>
              <a:t>”</a:t>
            </a:r>
            <a:r>
              <a:rPr lang="en-US" altLang="ja-JP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50000"/>
              </a:spcBef>
              <a:defRPr/>
            </a:pPr>
            <a:r>
              <a:rPr lang="en-US" smtClean="0">
                <a:solidFill>
                  <a:schemeClr val="bg1"/>
                </a:solidFill>
              </a:rPr>
              <a:t>	J.D. Bredehoeft (2003, Ground Water, vol. 41, no. 5)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371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j-cs"/>
              </a:rPr>
              <a:t>Major Components Of A Groundwater Model Report</a:t>
            </a:r>
            <a:endParaRPr lang="en-US" dirty="0">
              <a:solidFill>
                <a:schemeClr val="bg1"/>
              </a:solidFill>
              <a:latin typeface="Times New Roman" charset="0"/>
              <a:ea typeface="ＭＳ Ｐゴシック" charset="0"/>
              <a:cs typeface="+mj-cs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286000"/>
            <a:ext cx="7772400" cy="3810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n-cs"/>
              </a:rPr>
              <a:t>A description of the natural system.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bg1"/>
              </a:solidFill>
              <a:latin typeface="Times New Roman" charset="0"/>
              <a:ea typeface="ＭＳ Ｐゴシック" charset="0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n-cs"/>
              </a:rPr>
              <a:t>A description of the numerical counterpart with the model input fully documented.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bg1"/>
              </a:solidFill>
              <a:latin typeface="Times New Roman" charset="0"/>
              <a:ea typeface="ＭＳ Ｐゴシック" charset="0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n-cs"/>
              </a:rPr>
              <a:t>A convincing argument </a:t>
            </a:r>
            <a:r>
              <a:rPr lang="en-US" dirty="0" smtClean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n-cs"/>
              </a:rPr>
              <a:t>that </a:t>
            </a:r>
            <a:r>
              <a:rPr lang="en-US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n-cs"/>
              </a:rPr>
              <a:t>the numerical model is a plausible representation of the natural system.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124200" y="2249488"/>
            <a:ext cx="2819400" cy="12192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3840163" y="2630488"/>
            <a:ext cx="138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  <a:latin typeface="Times New Roman" charset="0"/>
                <a:cs typeface="+mn-cs"/>
              </a:rPr>
              <a:t>SYSTEM</a:t>
            </a: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 flipH="1">
            <a:off x="1676400" y="2897188"/>
            <a:ext cx="1447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 flipH="1">
            <a:off x="5943600" y="2897188"/>
            <a:ext cx="1447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1692275" y="2266950"/>
            <a:ext cx="108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  <a:latin typeface="Times New Roman" charset="0"/>
                <a:cs typeface="+mn-cs"/>
              </a:rPr>
              <a:t>INPUT</a:t>
            </a:r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1600200" y="3108325"/>
            <a:ext cx="126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Times New Roman" charset="0"/>
                <a:cs typeface="+mn-cs"/>
              </a:rPr>
              <a:t>STRESS</a:t>
            </a: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6362700" y="2266950"/>
            <a:ext cx="138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  <a:latin typeface="Times New Roman" charset="0"/>
                <a:cs typeface="+mn-cs"/>
              </a:rPr>
              <a:t>OUTPUT</a:t>
            </a:r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6202363" y="3108325"/>
            <a:ext cx="1709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  <a:latin typeface="Times New Roman" charset="0"/>
                <a:cs typeface="+mn-cs"/>
              </a:rPr>
              <a:t>RESPONSE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001073" y="4383088"/>
            <a:ext cx="46666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endParaRPr lang="en-US" sz="3600" b="1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338367" y="4383088"/>
            <a:ext cx="5180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Arial"/>
                <a:cs typeface="Arial"/>
              </a:rPr>
              <a:t>A</a:t>
            </a:r>
            <a:endParaRPr lang="en-US" sz="3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730158" y="4383088"/>
            <a:ext cx="4414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Arial"/>
                <a:cs typeface="Arial"/>
              </a:rPr>
              <a:t>x</a:t>
            </a:r>
            <a:endParaRPr lang="en-US" sz="3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179763" y="4383088"/>
            <a:ext cx="4445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600" dirty="0" smtClean="0">
                <a:solidFill>
                  <a:schemeClr val="bg1"/>
                </a:solidFill>
                <a:latin typeface="Times New Roman" charset="0"/>
                <a:cs typeface="+mn-cs"/>
              </a:rPr>
              <a:t>×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557838" y="4383088"/>
            <a:ext cx="677862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600" dirty="0" smtClean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600" dirty="0" smtClean="0">
              <a:solidFill>
                <a:schemeClr val="bg1"/>
              </a:solidFill>
              <a:latin typeface="Times New Roman" charset="0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4" descr="gw_surf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6707" r="7867" b="14539"/>
          <a:stretch>
            <a:fillRect/>
          </a:stretch>
        </p:blipFill>
        <p:spPr bwMode="auto">
          <a:xfrm>
            <a:off x="1752600" y="152400"/>
            <a:ext cx="5537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5410200" y="6062663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mtClean="0">
                <a:solidFill>
                  <a:schemeClr val="bg1"/>
                </a:solidFill>
                <a:cs typeface="+mn-cs"/>
              </a:rPr>
              <a:t>By K.J. Halford, 1991</a:t>
            </a:r>
            <a:endParaRPr lang="en-US" smtClean="0"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Types of Observations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MS PGothic" charset="0"/>
              </a:rPr>
              <a:t>Heads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MS PGothic" charset="0"/>
              </a:rPr>
              <a:t>Flows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MS PGothic" charset="0"/>
              </a:rPr>
              <a:t>Groundwater age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MS PGothic" charset="0"/>
              </a:rPr>
              <a:t>Concentration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MS PGothic" charset="0"/>
              </a:rPr>
              <a:t>Temperature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MS PGothic" charset="0"/>
              </a:rPr>
              <a:t>Others…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Residual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Difference between a simulated value and its observed counterpart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For transient models, there may be many different measurements at the same location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680561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psgreene:Applications:Microsoft Office 98:Templates:Blank Presentation</Template>
  <TotalTime>1238</TotalTime>
  <Words>395</Words>
  <Application>Microsoft Macintosh PowerPoint</Application>
  <PresentationFormat>On-screen Show (4:3)</PresentationFormat>
  <Paragraphs>99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Observations</vt:lpstr>
      <vt:lpstr>Residual</vt:lpstr>
      <vt:lpstr>PowerPoint Presentation</vt:lpstr>
      <vt:lpstr>Some measures of goodness of fit</vt:lpstr>
      <vt:lpstr>The mean error</vt:lpstr>
      <vt:lpstr>The mean absolute error</vt:lpstr>
      <vt:lpstr>The root mean squared error</vt:lpstr>
      <vt:lpstr>Residual Plot</vt:lpstr>
      <vt:lpstr>The distribution of residuals</vt:lpstr>
      <vt:lpstr>PowerPoint Presentation</vt:lpstr>
      <vt:lpstr>PowerPoint Presentation</vt:lpstr>
      <vt:lpstr>Comparison of head distribution</vt:lpstr>
      <vt:lpstr>Comparison of head distribution</vt:lpstr>
      <vt:lpstr>Parameterization</vt:lpstr>
      <vt:lpstr>Zone Parameterization</vt:lpstr>
      <vt:lpstr>Pilot Points</vt:lpstr>
      <vt:lpstr>Calibration Approaches</vt:lpstr>
      <vt:lpstr>Trial and Error</vt:lpstr>
      <vt:lpstr>Automated Parameter Estimation</vt:lpstr>
      <vt:lpstr>The Concept</vt:lpstr>
      <vt:lpstr>What about many parameters and many observations?</vt:lpstr>
      <vt:lpstr>Sum of Squared Weighted Residuals</vt:lpstr>
      <vt:lpstr>Nonlinear Parameter Estimation</vt:lpstr>
      <vt:lpstr>Objective Function Surface</vt:lpstr>
      <vt:lpstr>PEST Execution 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 To Keep In Mind</vt:lpstr>
      <vt:lpstr>PowerPoint Presentation</vt:lpstr>
      <vt:lpstr>Major Components Of A Groundwater Model Report</vt:lpstr>
    </vt:vector>
  </TitlesOfParts>
  <Company>USGS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tereilly</dc:creator>
  <cp:lastModifiedBy>Joseph Hughes</cp:lastModifiedBy>
  <cp:revision>90</cp:revision>
  <cp:lastPrinted>2016-05-17T22:00:49Z</cp:lastPrinted>
  <dcterms:created xsi:type="dcterms:W3CDTF">2002-05-15T13:05:09Z</dcterms:created>
  <dcterms:modified xsi:type="dcterms:W3CDTF">2017-09-08T20:22:36Z</dcterms:modified>
</cp:coreProperties>
</file>